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p:scale>
          <a:sx n="33" d="100"/>
          <a:sy n="33" d="100"/>
        </p:scale>
        <p:origin x="-144" y="-1578"/>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1/17/2023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a:t>
            </a:r>
            <a:r>
              <a:rPr lang="en-US" sz="3600" dirty="0" smtClean="0">
                <a:latin typeface="Arial" panose="020B0604020202020204" pitchFamily="34" charset="0"/>
                <a:cs typeface="Arial" panose="020B0604020202020204" pitchFamily="34" charset="0"/>
              </a:rPr>
              <a:t>Smelt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mordax</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dentax</a:t>
            </a:r>
            <a:r>
              <a:rPr lang="en-US" sz="3600" dirty="0">
                <a:latin typeface="Arial" panose="020B0604020202020204" pitchFamily="34" charset="0"/>
                <a:cs typeface="Arial" panose="020B0604020202020204" pitchFamily="34" charset="0"/>
              </a:rPr>
              <a:t>) displayed </a:t>
            </a:r>
            <a:r>
              <a:rPr lang="en-US" sz="3600">
                <a:latin typeface="Arial" panose="020B0604020202020204" pitchFamily="34" charset="0"/>
                <a:cs typeface="Arial" panose="020B0604020202020204" pitchFamily="34" charset="0"/>
              </a:rPr>
              <a:t>the </a:t>
            </a:r>
            <a:r>
              <a:rPr lang="en-US" sz="3600" smtClean="0">
                <a:latin typeface="Arial" panose="020B0604020202020204" pitchFamily="34" charset="0"/>
                <a:cs typeface="Arial" panose="020B0604020202020204" pitchFamily="34" charset="0"/>
              </a:rPr>
              <a:t>highest </a:t>
            </a:r>
            <a:r>
              <a:rPr lang="en-US" sz="3600" dirty="0">
                <a:latin typeface="Arial" panose="020B0604020202020204" pitchFamily="34" charset="0"/>
                <a:cs typeface="Arial" panose="020B0604020202020204" pitchFamily="34" charset="0"/>
              </a:rPr>
              <a:t>thiaminase activity overall, 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a:t>
            </a:r>
            <a:r>
              <a:rPr lang="en-US" sz="3600" dirty="0" smtClean="0">
                <a:latin typeface="Arial" panose="020B0604020202020204" pitchFamily="34" charset="0"/>
                <a:cs typeface="Arial" panose="020B0604020202020204" pitchFamily="34" charset="0"/>
              </a:rPr>
              <a:t>elsewhere</a:t>
            </a:r>
            <a:r>
              <a:rPr lang="en-US" sz="3600" baseline="30000" dirty="0">
                <a:latin typeface="Arial" panose="020B0604020202020204" pitchFamily="34" charset="0"/>
                <a:cs typeface="Arial" panose="020B0604020202020204" pitchFamily="34" charset="0"/>
              </a:rPr>
              <a:t>4</a:t>
            </a:r>
            <a:r>
              <a:rPr lang="en-US" sz="3600" dirty="0" smtClean="0">
                <a:latin typeface="Arial" panose="020B0604020202020204" pitchFamily="34" charset="0"/>
                <a:cs typeface="Arial" panose="020B0604020202020204" pitchFamily="34" charset="0"/>
              </a:rPr>
              <a:t>.</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a:t>
            </a:r>
            <a:r>
              <a:rPr lang="en-US" sz="3600" dirty="0" smtClean="0">
                <a:latin typeface="Arial" panose="020B0604020202020204" pitchFamily="34" charset="0"/>
                <a:cs typeface="Arial" panose="020B0604020202020204" pitchFamily="34" charset="0"/>
              </a:rPr>
              <a:t>Southeast Alaska had </a:t>
            </a:r>
            <a:r>
              <a:rPr lang="en-US" sz="3600" dirty="0">
                <a:latin typeface="Arial" panose="020B0604020202020204" pitchFamily="34" charset="0"/>
                <a:cs typeface="Arial" panose="020B0604020202020204" pitchFamily="34" charset="0"/>
              </a:rPr>
              <a:t>much higher thiaminase activity levels than individuals from </a:t>
            </a:r>
            <a:r>
              <a:rPr lang="en-US" sz="3600" dirty="0" smtClean="0">
                <a:latin typeface="Arial" panose="020B0604020202020204" pitchFamily="34" charset="0"/>
                <a:cs typeface="Arial" panose="020B0604020202020204" pitchFamily="34" charset="0"/>
              </a:rPr>
              <a:t>the Bering Sea did</a:t>
            </a:r>
            <a:r>
              <a:rPr lang="en-US" sz="3600" dirty="0">
                <a:latin typeface="Arial" panose="020B0604020202020204" pitchFamily="34" charset="0"/>
                <a:cs typeface="Arial" panose="020B0604020202020204" pitchFamily="34" charset="0"/>
              </a:rPr>
              <a:t>. Notably, these populations are genetically </a:t>
            </a:r>
            <a:r>
              <a:rPr lang="en-US" sz="3600" dirty="0" smtClean="0">
                <a:latin typeface="Arial" panose="020B0604020202020204" pitchFamily="34" charset="0"/>
                <a:cs typeface="Arial" panose="020B0604020202020204" pitchFamily="34" charset="0"/>
              </a:rPr>
              <a:t>distinct</a:t>
            </a:r>
            <a:r>
              <a:rPr lang="en-US" sz="3600" baseline="30000" dirty="0">
                <a:latin typeface="Arial" panose="020B0604020202020204" pitchFamily="34" charset="0"/>
                <a:cs typeface="Arial" panose="020B0604020202020204" pitchFamily="34" charset="0"/>
              </a:rPr>
              <a:t>5</a:t>
            </a:r>
            <a:r>
              <a:rPr lang="en-US" sz="3600" dirty="0" smtClean="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a:t>
            </a:r>
            <a:r>
              <a:rPr lang="en-US" sz="6000" dirty="0" smtClean="0">
                <a:solidFill>
                  <a:schemeClr val="bg1"/>
                </a:solidFill>
                <a:latin typeface="Lato" panose="020F0502020204030203" pitchFamily="34" charset="0"/>
                <a:cs typeface="Lato" panose="020F0502020204030203" pitchFamily="34" charset="0"/>
              </a:rPr>
              <a:t>Porter</a:t>
            </a:r>
            <a:r>
              <a:rPr lang="en-US" sz="6000" baseline="30000" dirty="0" smtClean="0">
                <a:solidFill>
                  <a:schemeClr val="bg1"/>
                </a:solidFill>
                <a:latin typeface="Lato" panose="020F0502020204030203" pitchFamily="34" charset="0"/>
                <a:cs typeface="Lato" panose="020F0502020204030203" pitchFamily="34" charset="0"/>
              </a:rPr>
              <a:t>1,3</a:t>
            </a:r>
            <a:r>
              <a:rPr lang="en-US" sz="6000" dirty="0" smtClean="0">
                <a:solidFill>
                  <a:schemeClr val="bg1"/>
                </a:solidFill>
                <a:latin typeface="Lato" panose="020F0502020204030203" pitchFamily="34" charset="0"/>
                <a:cs typeface="Lato" panose="020F0502020204030203" pitchFamily="34" charset="0"/>
              </a:rPr>
              <a:t>, </a:t>
            </a:r>
            <a:r>
              <a:rPr lang="en-US" sz="6000" dirty="0" smtClean="0">
                <a:solidFill>
                  <a:schemeClr val="bg1"/>
                </a:solidFill>
                <a:latin typeface="Lato" panose="020F0502020204030203" pitchFamily="34" charset="0"/>
                <a:cs typeface="Lato" panose="020F0502020204030203" pitchFamily="34" charset="0"/>
              </a:rPr>
              <a:t>Kathrine </a:t>
            </a:r>
            <a:r>
              <a:rPr lang="en-US" sz="6000" dirty="0">
                <a:solidFill>
                  <a:schemeClr val="bg1"/>
                </a:solidFill>
                <a:latin typeface="Lato" panose="020F0502020204030203" pitchFamily="34" charset="0"/>
                <a:cs typeface="Lato" panose="020F0502020204030203" pitchFamily="34" charset="0"/>
              </a:rPr>
              <a:t>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a:t>
            </a:r>
            <a:r>
              <a:rPr lang="en-US" sz="3200" dirty="0" smtClean="0">
                <a:latin typeface="Arial" panose="020B0604020202020204" pitchFamily="34" charset="0"/>
                <a:cs typeface="Arial" panose="020B0604020202020204" pitchFamily="34" charset="0"/>
              </a:rPr>
              <a:t>consumers</a:t>
            </a:r>
            <a:r>
              <a:rPr lang="en-US" sz="3200" baseline="30000" dirty="0">
                <a:latin typeface="Arial" panose="020B0604020202020204" pitchFamily="34" charset="0"/>
                <a:cs typeface="Arial" panose="020B0604020202020204" pitchFamily="34" charset="0"/>
              </a:rPr>
              <a:t>2</a:t>
            </a:r>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smelt 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a:t>
              </a:r>
              <a:r>
                <a:rPr lang="en-US" sz="3600" dirty="0" smtClean="0">
                  <a:latin typeface="Arial" panose="020B0604020202020204" pitchFamily="34" charset="0"/>
                  <a:cs typeface="Arial" panose="020B0604020202020204" pitchFamily="34" charset="0"/>
                </a:rPr>
                <a:t>containing </a:t>
              </a:r>
              <a:r>
                <a:rPr lang="en-US" sz="3600" dirty="0" err="1">
                  <a:latin typeface="Arial" panose="020B0604020202020204" pitchFamily="34" charset="0"/>
                  <a:cs typeface="Arial" panose="020B0604020202020204" pitchFamily="34" charset="0"/>
                </a:rPr>
                <a:t>thiaminase</a:t>
              </a:r>
              <a:r>
                <a:rPr lang="en-US" sz="3600" dirty="0">
                  <a:latin typeface="Arial" panose="020B0604020202020204" pitchFamily="34" charset="0"/>
                  <a:cs typeface="Arial" panose="020B0604020202020204" pitchFamily="34" charset="0"/>
                </a:rPr>
                <a:t>, an enzyme that destroys thiamine.</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Chinook Salmon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populations in Alaska </a:t>
              </a:r>
              <a:r>
                <a:rPr lang="en-US" sz="3600" dirty="0">
                  <a:latin typeface="Arial" panose="020B0604020202020204" pitchFamily="34" charset="0"/>
                  <a:cs typeface="Arial" panose="020B0604020202020204" pitchFamily="34" charset="0"/>
                </a:rPr>
                <a:t>have undergone significant </a:t>
              </a:r>
              <a:r>
                <a:rPr lang="en-US" sz="3600" dirty="0" smtClean="0">
                  <a:latin typeface="Arial" panose="020B0604020202020204" pitchFamily="34" charset="0"/>
                  <a:cs typeface="Arial" panose="020B0604020202020204" pitchFamily="34" charset="0"/>
                </a:rPr>
                <a:t>declines </a:t>
              </a:r>
              <a:r>
                <a:rPr lang="en-US" sz="3600" dirty="0">
                  <a:latin typeface="Arial" panose="020B0604020202020204" pitchFamily="34" charset="0"/>
                  <a:cs typeface="Arial" panose="020B0604020202020204" pitchFamily="34" charset="0"/>
                </a:rPr>
                <a:t>and reduced </a:t>
              </a:r>
              <a:r>
                <a:rPr lang="en-US" sz="3600" dirty="0" smtClean="0">
                  <a:latin typeface="Arial" panose="020B0604020202020204" pitchFamily="34" charset="0"/>
                  <a:cs typeface="Arial" panose="020B0604020202020204" pitchFamily="34" charset="0"/>
                </a:rPr>
                <a:t>productivity in recent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from both Southeast Alaska (unpublished) and the Yukon River</a:t>
              </a:r>
              <a:r>
                <a:rPr lang="en-US" sz="3600" baseline="30000" dirty="0">
                  <a:latin typeface="Arial" panose="020B0604020202020204" pitchFamily="34" charset="0"/>
                  <a:cs typeface="Arial" panose="020B0604020202020204" pitchFamily="34" charset="0"/>
                </a:rPr>
                <a:t>1</a:t>
              </a:r>
              <a:r>
                <a:rPr lang="en-US" sz="3600" dirty="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as a prey base for Chinook </a:t>
              </a:r>
              <a:r>
                <a:rPr lang="en-US" sz="3600" dirty="0" smtClean="0">
                  <a:latin typeface="Arial" panose="020B0604020202020204" pitchFamily="34" charset="0"/>
                  <a:cs typeface="Arial" panose="020B0604020202020204" pitchFamily="34" charset="0"/>
                </a:rPr>
                <a:t>Salmon.</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4643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5192356"/>
            <a:ext cx="121158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assistance 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err="1">
                <a:latin typeface="Arial" panose="020B0604020202020204" pitchFamily="34" charset="0"/>
                <a:cs typeface="Arial" panose="020B0604020202020204" pitchFamily="34" charset="0"/>
              </a:rPr>
              <a:t>Piat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6999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7548350"/>
            <a:ext cx="12115800" cy="5447645"/>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Larson</a:t>
            </a:r>
            <a:r>
              <a:rPr lang="en-US" sz="2200" dirty="0">
                <a:latin typeface="Arial" panose="020B0604020202020204" pitchFamily="34" charset="0"/>
                <a:cs typeface="Arial" panose="020B0604020202020204" pitchFamily="34" charset="0"/>
              </a:rPr>
              <a:t>, S., &amp; Howard, K. (2019). Exploration of AYK Chinook salmon egg thiamine levels as a potential mechanism contributing to recent low productivity patterns, 2014 and 2015</a:t>
            </a:r>
            <a:r>
              <a:rPr lang="en-US" sz="2200" dirty="0" smtClean="0">
                <a:latin typeface="Arial" panose="020B0604020202020204" pitchFamily="34" charset="0"/>
                <a:cs typeface="Arial" panose="020B0604020202020204" pitchFamily="34" charset="0"/>
              </a:rPr>
              <a:t>. Alaska Department of Fish and Game, Fishery Data Series No. 19-22, Anchorage.</a:t>
            </a:r>
            <a:endParaRPr lang="en-US" sz="2200" dirty="0">
              <a:latin typeface="Arial" panose="020B0604020202020204" pitchFamily="34" charset="0"/>
              <a:cs typeface="Arial" panose="020B0604020202020204" pitchFamily="34" charset="0"/>
            </a:endParaRPr>
          </a:p>
          <a:p>
            <a:pPr algn="just">
              <a:spcAft>
                <a:spcPts val="1200"/>
              </a:spcAft>
            </a:pPr>
            <a:r>
              <a:rPr lang="en-US" sz="2200" baseline="30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Murphy, J. M., Howard, K. G., </a:t>
            </a:r>
            <a:r>
              <a:rPr lang="en-US" sz="2200" dirty="0" err="1">
                <a:latin typeface="Arial" panose="020B0604020202020204" pitchFamily="34" charset="0"/>
                <a:cs typeface="Arial" panose="020B0604020202020204" pitchFamily="34" charset="0"/>
              </a:rPr>
              <a:t>Strasburger</a:t>
            </a:r>
            <a:r>
              <a:rPr lang="en-US" sz="2200" dirty="0">
                <a:latin typeface="Arial" panose="020B0604020202020204" pitchFamily="34" charset="0"/>
                <a:cs typeface="Arial" panose="020B0604020202020204" pitchFamily="34" charset="0"/>
              </a:rPr>
              <a:t>, W. W., &amp; </a:t>
            </a:r>
            <a:r>
              <a:rPr lang="en-US" sz="2200" dirty="0" err="1">
                <a:latin typeface="Arial" panose="020B0604020202020204" pitchFamily="34" charset="0"/>
                <a:cs typeface="Arial" panose="020B0604020202020204" pitchFamily="34" charset="0"/>
              </a:rPr>
              <a:t>Matz</a:t>
            </a:r>
            <a:r>
              <a:rPr lang="en-US" sz="2200" dirty="0">
                <a:latin typeface="Arial" panose="020B0604020202020204" pitchFamily="34" charset="0"/>
                <a:cs typeface="Arial" panose="020B0604020202020204" pitchFamily="34" charset="0"/>
              </a:rPr>
              <a:t>, A. C. (2016). An exploratory assessment of thiamine status in western Alaska Chinook salmon (</a:t>
            </a:r>
            <a:r>
              <a:rPr lang="en-US" sz="2200" i="1" dirty="0" err="1">
                <a:latin typeface="Arial" panose="020B0604020202020204" pitchFamily="34" charset="0"/>
                <a:cs typeface="Arial" panose="020B0604020202020204" pitchFamily="34" charset="0"/>
              </a:rPr>
              <a:t>Oncorhynchus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tshawytscha</a:t>
            </a:r>
            <a:r>
              <a:rPr lang="en-US" sz="2200" dirty="0">
                <a:latin typeface="Arial" panose="020B0604020202020204" pitchFamily="34" charset="0"/>
                <a:cs typeface="Arial" panose="020B0604020202020204" pitchFamily="34" charset="0"/>
              </a:rPr>
              <a:t>). North Pacific Anadromous Fish </a:t>
            </a:r>
            <a:r>
              <a:rPr lang="en-US" sz="2200" dirty="0" smtClean="0">
                <a:latin typeface="Arial" panose="020B0604020202020204" pitchFamily="34" charset="0"/>
                <a:cs typeface="Arial" panose="020B0604020202020204" pitchFamily="34" charset="0"/>
              </a:rPr>
              <a:t>Commission, </a:t>
            </a:r>
            <a:r>
              <a:rPr lang="en-US" sz="2200" dirty="0">
                <a:latin typeface="Arial" panose="020B0604020202020204" pitchFamily="34" charset="0"/>
                <a:cs typeface="Arial" panose="020B0604020202020204" pitchFamily="34" charset="0"/>
              </a:rPr>
              <a:t>Bulletin No. 6, 21–31.</a:t>
            </a:r>
          </a:p>
          <a:p>
            <a:pPr algn="just">
              <a:spcAft>
                <a:spcPts val="1200"/>
              </a:spcAft>
            </a:pPr>
            <a:r>
              <a:rPr lang="en-US" sz="2200" baseline="30000" dirty="0" smtClean="0">
                <a:latin typeface="Arial" panose="020B0604020202020204" pitchFamily="34" charset="0"/>
                <a:cs typeface="Arial" panose="020B0604020202020204" pitchFamily="34" charset="0"/>
              </a:rPr>
              <a:t>3</a:t>
            </a:r>
            <a:r>
              <a:rPr lang="en-US" sz="2200" dirty="0" smtClean="0">
                <a:latin typeface="Arial" panose="020B0604020202020204" pitchFamily="34" charset="0"/>
                <a:cs typeface="Arial" panose="020B0604020202020204" pitchFamily="34" charset="0"/>
              </a:rPr>
              <a:t>Kraft</a:t>
            </a:r>
            <a:r>
              <a:rPr lang="en-US" sz="2200" dirty="0">
                <a:latin typeface="Arial" panose="020B0604020202020204" pitchFamily="34" charset="0"/>
                <a:cs typeface="Arial" panose="020B0604020202020204" pitchFamily="34" charset="0"/>
              </a:rPr>
              <a:t>, C. E., Gordon, E. R. L., &amp; </a:t>
            </a:r>
            <a:r>
              <a:rPr lang="en-US" sz="2200" dirty="0" err="1">
                <a:latin typeface="Arial" panose="020B0604020202020204" pitchFamily="34" charset="0"/>
                <a:cs typeface="Arial" panose="020B0604020202020204" pitchFamily="34" charset="0"/>
              </a:rPr>
              <a:t>Angert</a:t>
            </a:r>
            <a:r>
              <a:rPr lang="en-US" sz="2200" dirty="0">
                <a:latin typeface="Arial" panose="020B0604020202020204" pitchFamily="34" charset="0"/>
                <a:cs typeface="Arial" panose="020B0604020202020204" pitchFamily="34" charset="0"/>
              </a:rPr>
              <a:t>, E. R. (2014). A rapid method for assaying thiaminase I activity in diverse biological samples. </a:t>
            </a:r>
            <a:r>
              <a:rPr lang="en-US" sz="2200" dirty="0" err="1">
                <a:latin typeface="Arial" panose="020B0604020202020204" pitchFamily="34" charset="0"/>
                <a:cs typeface="Arial" panose="020B0604020202020204" pitchFamily="34" charset="0"/>
              </a:rPr>
              <a:t>PLoS</a:t>
            </a:r>
            <a:r>
              <a:rPr lang="en-US" sz="2200" dirty="0">
                <a:latin typeface="Arial" panose="020B0604020202020204" pitchFamily="34" charset="0"/>
                <a:cs typeface="Arial" panose="020B0604020202020204" pitchFamily="34" charset="0"/>
              </a:rPr>
              <a:t> ONE, 9(3), e92688.</a:t>
            </a:r>
          </a:p>
          <a:p>
            <a:pPr algn="just">
              <a:spcAft>
                <a:spcPts val="1200"/>
              </a:spcAft>
            </a:pPr>
            <a:r>
              <a:rPr lang="en-US" sz="2200" baseline="30000" dirty="0" smtClean="0">
                <a:latin typeface="Arial" panose="020B0604020202020204" pitchFamily="34" charset="0"/>
                <a:cs typeface="Arial" panose="020B0604020202020204" pitchFamily="34" charset="0"/>
              </a:rPr>
              <a:t>4</a:t>
            </a:r>
            <a:r>
              <a:rPr lang="en-US" sz="2200" dirty="0" smtClean="0">
                <a:latin typeface="Arial" panose="020B0604020202020204" pitchFamily="34" charset="0"/>
                <a:cs typeface="Arial" panose="020B0604020202020204" pitchFamily="34" charset="0"/>
              </a:rPr>
              <a:t>Tillitt</a:t>
            </a:r>
            <a:r>
              <a:rPr lang="en-US" sz="2200" dirty="0">
                <a:latin typeface="Arial" panose="020B0604020202020204" pitchFamily="34" charset="0"/>
                <a:cs typeface="Arial" panose="020B0604020202020204" pitchFamily="34" charset="0"/>
              </a:rPr>
              <a:t>, D. E., </a:t>
            </a:r>
            <a:r>
              <a:rPr lang="en-US" sz="2200" dirty="0" err="1">
                <a:latin typeface="Arial" panose="020B0604020202020204" pitchFamily="34" charset="0"/>
                <a:cs typeface="Arial" panose="020B0604020202020204" pitchFamily="34" charset="0"/>
              </a:rPr>
              <a:t>Zajicek</a:t>
            </a:r>
            <a:r>
              <a:rPr lang="en-US" sz="2200" dirty="0">
                <a:latin typeface="Arial" panose="020B0604020202020204" pitchFamily="34" charset="0"/>
                <a:cs typeface="Arial" panose="020B0604020202020204" pitchFamily="34" charset="0"/>
              </a:rPr>
              <a:t>, J. L., Brown, S. B., Brown, L. R., Fitzsimons, J. D., </a:t>
            </a:r>
            <a:r>
              <a:rPr lang="en-US" sz="2200" dirty="0" err="1">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Holey, M. E., &amp; Wright, G. M. (2005). Thiamine and thiaminase status in forage fish of </a:t>
            </a:r>
            <a:r>
              <a:rPr lang="en-US" sz="2200" dirty="0" err="1">
                <a:latin typeface="Arial" panose="020B0604020202020204" pitchFamily="34" charset="0"/>
                <a:cs typeface="Arial" panose="020B0604020202020204" pitchFamily="34" charset="0"/>
              </a:rPr>
              <a:t>salmonines</a:t>
            </a:r>
            <a:r>
              <a:rPr lang="en-US" sz="2200" dirty="0">
                <a:latin typeface="Arial" panose="020B0604020202020204" pitchFamily="34" charset="0"/>
                <a:cs typeface="Arial" panose="020B0604020202020204" pitchFamily="34" charset="0"/>
              </a:rPr>
              <a:t> from Lake Michigan. Journal of Aquatic Animal Health, 17(1), 13–25. </a:t>
            </a:r>
          </a:p>
          <a:p>
            <a:pPr algn="just">
              <a:spcAft>
                <a:spcPts val="1200"/>
              </a:spcAft>
            </a:pPr>
            <a:r>
              <a:rPr lang="en-US" sz="2200" baseline="30000" dirty="0" smtClean="0">
                <a:latin typeface="Arial" panose="020B0604020202020204" pitchFamily="34" charset="0"/>
                <a:cs typeface="Arial" panose="020B0604020202020204" pitchFamily="34" charset="0"/>
              </a:rPr>
              <a:t>5</a:t>
            </a:r>
            <a:r>
              <a:rPr lang="en-US" sz="2200" dirty="0" smtClean="0">
                <a:latin typeface="Arial" panose="020B0604020202020204" pitchFamily="34" charset="0"/>
                <a:cs typeface="Arial" panose="020B0604020202020204" pitchFamily="34" charset="0"/>
              </a:rPr>
              <a:t>Dodson</a:t>
            </a:r>
            <a:r>
              <a:rPr lang="en-US" sz="2200" dirty="0">
                <a:latin typeface="Arial" panose="020B0604020202020204" pitchFamily="34" charset="0"/>
                <a:cs typeface="Arial" panose="020B0604020202020204" pitchFamily="34" charset="0"/>
              </a:rPr>
              <a:t>, J. J., Tremblay, S., </a:t>
            </a:r>
            <a:r>
              <a:rPr lang="en-US" sz="2200" dirty="0" err="1">
                <a:latin typeface="Arial" panose="020B0604020202020204" pitchFamily="34" charset="0"/>
                <a:cs typeface="Arial" panose="020B0604020202020204" pitchFamily="34" charset="0"/>
              </a:rPr>
              <a:t>Colombani</a:t>
            </a:r>
            <a:r>
              <a:rPr lang="en-US" sz="2200" dirty="0">
                <a:latin typeface="Arial" panose="020B0604020202020204" pitchFamily="34" charset="0"/>
                <a:cs typeface="Arial" panose="020B0604020202020204" pitchFamily="34" charset="0"/>
              </a:rPr>
              <a:t>, F., </a:t>
            </a:r>
            <a:r>
              <a:rPr lang="en-US" sz="2200" dirty="0" err="1">
                <a:latin typeface="Arial" panose="020B0604020202020204" pitchFamily="34" charset="0"/>
                <a:cs typeface="Arial" panose="020B0604020202020204" pitchFamily="34" charset="0"/>
              </a:rPr>
              <a:t>Carscadden</a:t>
            </a:r>
            <a:r>
              <a:rPr lang="en-US" sz="2200" dirty="0">
                <a:latin typeface="Arial" panose="020B0604020202020204" pitchFamily="34" charset="0"/>
                <a:cs typeface="Arial" panose="020B0604020202020204" pitchFamily="34" charset="0"/>
              </a:rPr>
              <a:t>, J. E., &amp; </a:t>
            </a:r>
            <a:r>
              <a:rPr lang="en-US" sz="2200" dirty="0" err="1">
                <a:latin typeface="Arial" panose="020B0604020202020204" pitchFamily="34" charset="0"/>
                <a:cs typeface="Arial" panose="020B0604020202020204" pitchFamily="34" charset="0"/>
              </a:rPr>
              <a:t>Lecomte</a:t>
            </a:r>
            <a:r>
              <a:rPr lang="en-US" sz="2200" dirty="0">
                <a:latin typeface="Arial" panose="020B0604020202020204" pitchFamily="34" charset="0"/>
                <a:cs typeface="Arial" panose="020B0604020202020204" pitchFamily="34" charset="0"/>
              </a:rPr>
              <a:t>, F. (2007). Trans-Arctic dispersals and the evolution of a circumpolar marine fish species complex, the capelin (</a:t>
            </a:r>
            <a:r>
              <a:rPr lang="en-US" sz="2200" i="1" dirty="0" err="1">
                <a:latin typeface="Arial" panose="020B0604020202020204" pitchFamily="34" charset="0"/>
                <a:cs typeface="Arial" panose="020B0604020202020204" pitchFamily="34" charset="0"/>
              </a:rPr>
              <a:t>Mallotus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villosus</a:t>
            </a:r>
            <a:r>
              <a:rPr lang="en-US" sz="2200" dirty="0">
                <a:latin typeface="Arial" panose="020B0604020202020204" pitchFamily="34" charset="0"/>
                <a:cs typeface="Arial" panose="020B0604020202020204" pitchFamily="34" charset="0"/>
              </a:rPr>
              <a:t>). Molecular 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rapid, spectrophotometric, 4-NTP </a:t>
            </a:r>
            <a:r>
              <a:rPr lang="en-US" sz="3600" dirty="0" smtClean="0">
                <a:latin typeface="Arial" panose="020B0604020202020204" pitchFamily="34" charset="0"/>
                <a:cs typeface="Arial" panose="020B0604020202020204" pitchFamily="34" charset="0"/>
              </a:rPr>
              <a:t>assay</a:t>
            </a:r>
            <a:r>
              <a:rPr lang="en-US" sz="3600" baseline="30000" dirty="0">
                <a:latin typeface="Arial" panose="020B0604020202020204" pitchFamily="34" charset="0"/>
                <a:cs typeface="Arial" panose="020B0604020202020204" pitchFamily="34" charset="0"/>
              </a:rPr>
              <a:t>3</a:t>
            </a:r>
            <a:r>
              <a:rPr lang="en-US" sz="3600" dirty="0" smtClean="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Measure these </a:t>
            </a:r>
            <a:r>
              <a:rPr lang="en-US" sz="3600" dirty="0">
                <a:latin typeface="Arial" panose="020B0604020202020204" pitchFamily="34" charset="0"/>
                <a:cs typeface="Arial" panose="020B0604020202020204" pitchFamily="34" charset="0"/>
              </a:rPr>
              <a:t>individuals for total body thiamine and lipid content </a:t>
            </a:r>
            <a:r>
              <a:rPr lang="en-US" sz="3600" dirty="0" smtClean="0">
                <a:latin typeface="Arial" panose="020B0604020202020204" pitchFamily="34" charset="0"/>
                <a:cs typeface="Arial" panose="020B0604020202020204" pitchFamily="34" charset="0"/>
              </a:rPr>
              <a:t>to gain </a:t>
            </a:r>
            <a:r>
              <a:rPr lang="en-US" sz="3600" dirty="0">
                <a:latin typeface="Arial" panose="020B0604020202020204" pitchFamily="34" charset="0"/>
                <a:cs typeface="Arial" panose="020B0604020202020204" pitchFamily="34" charset="0"/>
              </a:rPr>
              <a:t>greater insight into </a:t>
            </a:r>
            <a:r>
              <a:rPr lang="en-US" sz="3600" dirty="0" smtClean="0">
                <a:latin typeface="Arial" panose="020B0604020202020204" pitchFamily="34" charset="0"/>
                <a:cs typeface="Arial" panose="020B0604020202020204" pitchFamily="34" charset="0"/>
              </a:rPr>
              <a:t>prey quality </a:t>
            </a:r>
            <a:r>
              <a:rPr lang="en-US" sz="3600" dirty="0" smtClean="0">
                <a:latin typeface="Arial" panose="020B0604020202020204" pitchFamily="34" charset="0"/>
                <a:cs typeface="Arial" panose="020B0604020202020204" pitchFamily="34" charset="0"/>
              </a:rPr>
              <a:t>in </a:t>
            </a:r>
            <a:r>
              <a:rPr lang="en-US" sz="3600" dirty="0">
                <a:latin typeface="Arial" panose="020B0604020202020204" pitchFamily="34" charset="0"/>
                <a:cs typeface="Arial" panose="020B0604020202020204" pitchFamily="34" charset="0"/>
              </a:rPr>
              <a:t>Alaska marine environments.</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Assess survey abundance of forage fishes with prey quality data to develop a spatial understanding of how </a:t>
            </a:r>
            <a:r>
              <a:rPr lang="en-US" sz="3600" dirty="0" err="1" smtClean="0">
                <a:latin typeface="Arial" panose="020B0604020202020204" pitchFamily="34" charset="0"/>
                <a:cs typeface="Arial" panose="020B0604020202020204" pitchFamily="34" charset="0"/>
              </a:rPr>
              <a:t>thiaminase</a:t>
            </a:r>
            <a:r>
              <a:rPr lang="en-US" sz="3600" dirty="0" smtClean="0">
                <a:latin typeface="Arial" panose="020B0604020202020204" pitchFamily="34" charset="0"/>
                <a:cs typeface="Arial" panose="020B0604020202020204" pitchFamily="34" charset="0"/>
              </a:rPr>
              <a:t> positive prey species are distributed in Alaska marine environments.</a:t>
            </a:r>
            <a:endParaRPr lang="en-US" sz="3600" dirty="0">
              <a:latin typeface="Arial" panose="020B0604020202020204" pitchFamily="34" charset="0"/>
              <a:cs typeface="Arial" panose="020B0604020202020204" pitchFamily="34" charset="0"/>
            </a:endParaRP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711545"/>
            <a:ext cx="7117605" cy="474877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pic>
        <p:nvPicPr>
          <p:cNvPr id="12" name="Picture 11"/>
          <p:cNvPicPr>
            <a:picLocks noChangeAspect="1"/>
          </p:cNvPicPr>
          <p:nvPr/>
        </p:nvPicPr>
        <p:blipFill>
          <a:blip r:embed="rId8" cstate="hqprint">
            <a:extLst>
              <a:ext uri="{BEBA8EAE-BF5A-486C-A8C5-ECC9F3942E4B}">
                <a14:imgProps xmlns:a14="http://schemas.microsoft.com/office/drawing/2010/main">
                  <a14:imgLayer r:embed="rId9">
                    <a14:imgEffect>
                      <a14:backgroundRemoval t="3273" b="96364" l="1020" r="99426">
                        <a14:foregroundMark x1="95092" y1="26000" x2="95092" y2="26000"/>
                        <a14:foregroundMark x1="92607" y1="57273" x2="92607" y2="57273"/>
                        <a14:foregroundMark x1="49904" y1="76000" x2="49904" y2="76000"/>
                        <a14:foregroundMark x1="7393" y1="42182" x2="7393" y2="42182"/>
                        <a14:foregroundMark x1="3697" y1="45455" x2="3697" y2="45455"/>
                        <a14:foregroundMark x1="54493" y1="18545" x2="54493" y2="18545"/>
                        <a14:foregroundMark x1="54621" y1="15273" x2="54621" y2="15273"/>
                        <a14:foregroundMark x1="55322" y1="24909" x2="55322" y2="24909"/>
                        <a14:foregroundMark x1="97387" y1="20182" x2="97387" y2="20182"/>
                        <a14:foregroundMark x1="94646" y1="38545" x2="94646" y2="38545"/>
                        <a14:foregroundMark x1="68579" y1="67818" x2="68579" y2="67818"/>
                        <a14:foregroundMark x1="74952" y1="40000" x2="74952" y2="40000"/>
                        <a14:foregroundMark x1="96367" y1="27455" x2="96367" y2="27455"/>
                        <a14:foregroundMark x1="98279" y1="16364" x2="98279" y2="16364"/>
                        <a14:foregroundMark x1="48375" y1="92727" x2="48375" y2="92727"/>
                        <a14:foregroundMark x1="74187" y1="37636" x2="74187" y2="37636"/>
                        <a14:foregroundMark x1="64691" y1="68182" x2="64691" y2="68182"/>
                        <a14:foregroundMark x1="65583" y1="71091" x2="65583" y2="71091"/>
                        <a14:foregroundMark x1="36393" y1="67455" x2="36393" y2="67455"/>
                        <a14:foregroundMark x1="39452" y1="68545" x2="39452" y2="68545"/>
                      </a14:backgroundRemoval>
                    </a14:imgEffect>
                  </a14:imgLayer>
                </a14:imgProps>
              </a:ext>
              <a:ext uri="{28A0092B-C50C-407E-A947-70E740481C1C}">
                <a14:useLocalDpi xmlns:a14="http://schemas.microsoft.com/office/drawing/2010/main" val="0"/>
              </a:ext>
            </a:extLst>
          </a:blip>
          <a:stretch>
            <a:fillRect/>
          </a:stretch>
        </p:blipFill>
        <p:spPr>
          <a:xfrm rot="18253264" flipH="1">
            <a:off x="25548755" y="8617071"/>
            <a:ext cx="2515213" cy="881687"/>
          </a:xfrm>
          <a:prstGeom prst="rect">
            <a:avLst/>
          </a:prstGeom>
        </p:spPr>
      </p:pic>
      <p:sp>
        <p:nvSpPr>
          <p:cNvPr id="59" name="TextBox 58"/>
          <p:cNvSpPr txBox="1"/>
          <p:nvPr/>
        </p:nvSpPr>
        <p:spPr>
          <a:xfrm>
            <a:off x="7971408" y="18297304"/>
            <a:ext cx="2406164" cy="461665"/>
          </a:xfrm>
          <a:prstGeom prst="rect">
            <a:avLst/>
          </a:prstGeom>
          <a:noFill/>
        </p:spPr>
        <p:txBody>
          <a:bodyPr wrap="square" rtlCol="0">
            <a:spAutoFit/>
          </a:bodyPr>
          <a:lstStyle/>
          <a:p>
            <a:r>
              <a:rPr lang="en-US" sz="2400" dirty="0"/>
              <a:t>Chinook </a:t>
            </a:r>
            <a:r>
              <a:rPr lang="en-US" sz="2400" dirty="0" smtClean="0"/>
              <a:t>Salmon</a:t>
            </a:r>
            <a:endParaRPr lang="en-US" sz="2400" dirty="0"/>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10"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624633" y="18317570"/>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720077">
            <a:off x="317524" y="16132196"/>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12"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3">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16" name="Picture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7944205" flipH="1">
            <a:off x="21839064" y="11315293"/>
            <a:ext cx="5075293" cy="3386173"/>
          </a:xfrm>
          <a:prstGeom prst="rect">
            <a:avLst/>
          </a:prstGeom>
        </p:spPr>
      </p:pic>
      <p:pic>
        <p:nvPicPr>
          <p:cNvPr id="19" name="Picture 18"/>
          <p:cNvPicPr>
            <a:picLocks noChangeAspect="1"/>
          </p:cNvPicPr>
          <p:nvPr/>
        </p:nvPicPr>
        <p:blipFill>
          <a:blip r:embed="rId14"/>
          <a:stretch>
            <a:fillRect/>
          </a:stretch>
        </p:blipFill>
        <p:spPr>
          <a:xfrm rot="17406966">
            <a:off x="21640993" y="16016632"/>
            <a:ext cx="1315779" cy="880723"/>
          </a:xfrm>
          <a:prstGeom prst="rect">
            <a:avLst/>
          </a:prstGeom>
        </p:spPr>
      </p:pic>
      <p:sp>
        <p:nvSpPr>
          <p:cNvPr id="62" name="Right Arrow 61"/>
          <p:cNvSpPr/>
          <p:nvPr/>
        </p:nvSpPr>
        <p:spPr>
          <a:xfrm rot="7355444">
            <a:off x="25656372" y="10351949"/>
            <a:ext cx="536061" cy="34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rot="7355444">
            <a:off x="22687925" y="15240371"/>
            <a:ext cx="536061" cy="34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6841755" y="9275348"/>
            <a:ext cx="2301382" cy="830997"/>
          </a:xfrm>
          <a:prstGeom prst="rect">
            <a:avLst/>
          </a:prstGeom>
          <a:noFill/>
        </p:spPr>
        <p:txBody>
          <a:bodyPr wrap="square" rtlCol="0">
            <a:spAutoFit/>
          </a:bodyPr>
          <a:lstStyle/>
          <a:p>
            <a:r>
              <a:rPr lang="en-US" sz="2400" dirty="0" err="1" smtClean="0"/>
              <a:t>Thiaminase</a:t>
            </a:r>
            <a:r>
              <a:rPr lang="en-US" sz="2400" dirty="0" smtClean="0"/>
              <a:t> positive prey</a:t>
            </a:r>
          </a:p>
        </p:txBody>
      </p:sp>
      <p:sp>
        <p:nvSpPr>
          <p:cNvPr id="67" name="TextBox 66"/>
          <p:cNvSpPr txBox="1"/>
          <p:nvPr/>
        </p:nvSpPr>
        <p:spPr>
          <a:xfrm>
            <a:off x="25312124" y="13353592"/>
            <a:ext cx="2566022" cy="461665"/>
          </a:xfrm>
          <a:prstGeom prst="rect">
            <a:avLst/>
          </a:prstGeom>
          <a:noFill/>
        </p:spPr>
        <p:txBody>
          <a:bodyPr wrap="square" rtlCol="0">
            <a:spAutoFit/>
          </a:bodyPr>
          <a:lstStyle/>
          <a:p>
            <a:r>
              <a:rPr lang="en-US" sz="2400" dirty="0" smtClean="0"/>
              <a:t>Consumer</a:t>
            </a:r>
            <a:endParaRPr lang="en-US" sz="2400" dirty="0"/>
          </a:p>
        </p:txBody>
      </p:sp>
      <p:sp>
        <p:nvSpPr>
          <p:cNvPr id="70" name="TextBox 69"/>
          <p:cNvSpPr txBox="1"/>
          <p:nvPr/>
        </p:nvSpPr>
        <p:spPr>
          <a:xfrm>
            <a:off x="22665350" y="16332608"/>
            <a:ext cx="2566022" cy="830997"/>
          </a:xfrm>
          <a:prstGeom prst="rect">
            <a:avLst/>
          </a:prstGeom>
          <a:noFill/>
        </p:spPr>
        <p:txBody>
          <a:bodyPr wrap="square" rtlCol="0">
            <a:spAutoFit/>
          </a:bodyPr>
          <a:lstStyle/>
          <a:p>
            <a:r>
              <a:rPr lang="en-US" sz="2400" dirty="0" smtClean="0"/>
              <a:t>Thiamine-deficient eggs</a:t>
            </a:r>
            <a:endParaRPr lang="en-US" sz="2400" dirty="0"/>
          </a:p>
        </p:txBody>
      </p:sp>
    </p:spTree>
    <p:extLst>
      <p:ext uri="{BB962C8B-B14F-4D97-AF65-F5344CB8AC3E}">
        <p14:creationId xmlns:p14="http://schemas.microsoft.com/office/powerpoint/2010/main" val="2625254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9918</TotalTime>
  <Words>1032</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Arial Narrow</vt:lpstr>
      <vt:lpstr>Arial Unicode MS</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Drew.Porter</cp:lastModifiedBy>
  <cp:revision>186</cp:revision>
  <dcterms:created xsi:type="dcterms:W3CDTF">2018-09-16T19:13:41Z</dcterms:created>
  <dcterms:modified xsi:type="dcterms:W3CDTF">2023-01-18T01:15:41Z</dcterms:modified>
</cp:coreProperties>
</file>